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6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3" r:id="rId9"/>
    <p:sldId id="266" r:id="rId10"/>
    <p:sldId id="267" r:id="rId11"/>
    <p:sldId id="262" r:id="rId12"/>
    <p:sldId id="264" r:id="rId13"/>
    <p:sldId id="268" r:id="rId14"/>
    <p:sldId id="269" r:id="rId15"/>
    <p:sldId id="271" r:id="rId16"/>
    <p:sldId id="270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2"/>
    <p:restoredTop sz="94671"/>
  </p:normalViewPr>
  <p:slideViewPr>
    <p:cSldViewPr snapToGrid="0" snapToObjects="1">
      <p:cViewPr varScale="1">
        <p:scale>
          <a:sx n="91" d="100"/>
          <a:sy n="91" d="100"/>
        </p:scale>
        <p:origin x="7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331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94408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9897033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11/23/17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51643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11/23/17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291756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11/23/17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91924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5812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23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24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28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11/23/17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172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11/23/17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67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11/23/17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055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11/23/17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22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11/23/17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187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11/23/17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237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11/23/17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377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  <p:sldLayoutId id="2147483978" r:id="rId12"/>
    <p:sldLayoutId id="2147483979" r:id="rId13"/>
    <p:sldLayoutId id="2147483980" r:id="rId14"/>
    <p:sldLayoutId id="2147483981" r:id="rId15"/>
    <p:sldLayoutId id="2147483982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chive.nrao.edu/archive/advquery.jsp" TargetMode="External"/><Relationship Id="rId3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3170" y="1289957"/>
            <a:ext cx="8915399" cy="226278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 example for VLA data reduction</a:t>
            </a:r>
            <a:r>
              <a:rPr lang="en-US" dirty="0"/>
              <a:t> </a:t>
            </a:r>
            <a:r>
              <a:rPr lang="en-US" sz="2800" dirty="0" smtClean="0"/>
              <a:t>in CASA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3170" y="4761052"/>
            <a:ext cx="8915399" cy="1126283"/>
          </a:xfrm>
        </p:spPr>
        <p:txBody>
          <a:bodyPr/>
          <a:lstStyle/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Lv</a:t>
            </a:r>
            <a:r>
              <a:rPr lang="en-US" dirty="0" smtClean="0"/>
              <a:t> Bing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454117" y="3602897"/>
            <a:ext cx="3193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3c391 a supernova </a:t>
            </a:r>
            <a:r>
              <a:rPr lang="en-US" dirty="0" err="1"/>
              <a:t>remnat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19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Imaging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877457"/>
            <a:ext cx="8915400" cy="3777622"/>
          </a:xfrm>
        </p:spPr>
        <p:txBody>
          <a:bodyPr/>
          <a:lstStyle/>
          <a:p>
            <a:r>
              <a:rPr lang="en-US" i="1" dirty="0"/>
              <a:t># In CASA</a:t>
            </a:r>
            <a:r>
              <a:rPr lang="en-US" dirty="0"/>
              <a:t> </a:t>
            </a:r>
            <a:r>
              <a:rPr lang="en-US" dirty="0" err="1"/>
              <a:t>plotms</a:t>
            </a:r>
            <a:r>
              <a:rPr lang="en-US" dirty="0"/>
              <a:t>(</a:t>
            </a:r>
            <a:r>
              <a:rPr lang="en-US" dirty="0" err="1"/>
              <a:t>vis</a:t>
            </a:r>
            <a:r>
              <a:rPr lang="en-US" dirty="0" smtClean="0"/>
              <a:t>=‘3c391_ctm_mosaic_spw0.ms’,</a:t>
            </a:r>
            <a:r>
              <a:rPr lang="en-US" dirty="0"/>
              <a:t>xaxis</a:t>
            </a:r>
            <a:r>
              <a:rPr lang="en-US" dirty="0" smtClean="0"/>
              <a:t>=‘</a:t>
            </a:r>
            <a:r>
              <a:rPr lang="en-US" dirty="0" err="1" smtClean="0"/>
              <a:t>uvwave</a:t>
            </a:r>
            <a:r>
              <a:rPr lang="en-US" dirty="0" smtClean="0"/>
              <a:t>’,</a:t>
            </a:r>
            <a:r>
              <a:rPr lang="en-US" dirty="0" err="1"/>
              <a:t>yaxis</a:t>
            </a:r>
            <a:r>
              <a:rPr lang="en-US" dirty="0" smtClean="0"/>
              <a:t>=‘amp’, </a:t>
            </a:r>
            <a:r>
              <a:rPr lang="en-US" dirty="0" err="1"/>
              <a:t>ydatacolumn</a:t>
            </a:r>
            <a:r>
              <a:rPr lang="en-US" dirty="0" smtClean="0"/>
              <a:t>=‘data’, </a:t>
            </a:r>
            <a:r>
              <a:rPr lang="en-US" dirty="0"/>
              <a:t>field</a:t>
            </a:r>
            <a:r>
              <a:rPr lang="en-US" dirty="0" smtClean="0"/>
              <a:t>=‘0’,</a:t>
            </a:r>
            <a:r>
              <a:rPr lang="en-US" dirty="0"/>
              <a:t>avgtime</a:t>
            </a:r>
            <a:r>
              <a:rPr lang="en-US" dirty="0" smtClean="0"/>
              <a:t>=‘30’,</a:t>
            </a:r>
            <a:r>
              <a:rPr lang="en-US" dirty="0"/>
              <a:t>correlation</a:t>
            </a:r>
            <a:r>
              <a:rPr lang="en-US" dirty="0" smtClean="0"/>
              <a:t>=‘RR’, </a:t>
            </a:r>
            <a:r>
              <a:rPr lang="en-US" dirty="0" err="1"/>
              <a:t>plotfile</a:t>
            </a:r>
            <a:r>
              <a:rPr lang="en-US" dirty="0" smtClean="0"/>
              <a:t>=‘plotms_3c391-mosaic0-uvwave.png’,</a:t>
            </a:r>
            <a:r>
              <a:rPr lang="en-US" dirty="0"/>
              <a:t>overwrite=True</a:t>
            </a:r>
            <a:r>
              <a:rPr lang="en-US" dirty="0" smtClean="0"/>
              <a:t>)</a:t>
            </a:r>
            <a:endParaRPr lang="zh-CN" alt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1623783"/>
            <a:ext cx="7366362" cy="9724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12" y="1554935"/>
            <a:ext cx="6857412" cy="530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93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Clean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clean(</a:t>
            </a: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vis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=‘3c391_ctm_mosaic_spw0.ms’, </a:t>
            </a: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imagename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=‘3c391_ctm_spw0_I’,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field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=‘’,</a:t>
            </a: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spw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=‘’,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mode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=‘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mfs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’,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niter=5000, gain=0.1, threshold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=‘1.0mJy’, </a:t>
            </a: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psfmode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=‘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clark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’, </a:t>
            </a: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imagermode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=‘mosaic’, </a:t>
            </a: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ftmachine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=‘mosaic’, </a:t>
            </a: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multiscale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=[0], interactive=True, </a:t>
            </a: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imsize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=[480,480], cell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=[‘2.5arcsec’,‘2.5arcsec’],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stokes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=‘I’,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weighting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=‘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briggs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’,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robust=0.5, </a:t>
            </a: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usescratch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=False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zh-CN" altLang="en-US" sz="24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400" dirty="0"/>
              <a:t>viewer('3c391_ctm_spw0_I.image')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92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Advanced Topic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700" dirty="0"/>
              <a:t>Multi-scale Polarization Clean</a:t>
            </a:r>
            <a:br>
              <a:rPr lang="en-US" sz="2700" dirty="0"/>
            </a:b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clean(</a:t>
            </a:r>
            <a:r>
              <a:rPr lang="en-US" dirty="0" err="1"/>
              <a:t>vis</a:t>
            </a:r>
            <a:r>
              <a:rPr lang="en-US" dirty="0"/>
              <a:t>='3c391_ctm_mosaic_spw0.ms',imagename='3c391_ctm_spw0_IQUV', field='',</a:t>
            </a:r>
            <a:r>
              <a:rPr lang="en-US" dirty="0" err="1"/>
              <a:t>spw</a:t>
            </a:r>
            <a:r>
              <a:rPr lang="en-US" dirty="0"/>
              <a:t>='', mode='</a:t>
            </a:r>
            <a:r>
              <a:rPr lang="en-US" dirty="0" err="1"/>
              <a:t>mfs</a:t>
            </a:r>
            <a:r>
              <a:rPr lang="en-US" dirty="0"/>
              <a:t>', niter=25000, gain=0.1, threshold='1.0mJy', </a:t>
            </a:r>
            <a:r>
              <a:rPr lang="en-US" dirty="0" err="1"/>
              <a:t>psfmode</a:t>
            </a:r>
            <a:r>
              <a:rPr lang="en-US" dirty="0"/>
              <a:t>='</a:t>
            </a:r>
            <a:r>
              <a:rPr lang="en-US" dirty="0" err="1"/>
              <a:t>clarkstokes</a:t>
            </a:r>
            <a:r>
              <a:rPr lang="en-US" dirty="0"/>
              <a:t>', </a:t>
            </a:r>
            <a:r>
              <a:rPr lang="en-US" dirty="0" err="1"/>
              <a:t>imagermode</a:t>
            </a:r>
            <a:r>
              <a:rPr lang="en-US" dirty="0"/>
              <a:t>='mosaic', </a:t>
            </a:r>
            <a:r>
              <a:rPr lang="en-US" dirty="0" err="1"/>
              <a:t>ftmachine</a:t>
            </a:r>
            <a:r>
              <a:rPr lang="en-US" dirty="0"/>
              <a:t>='mosaic', </a:t>
            </a:r>
            <a:r>
              <a:rPr lang="en-US" dirty="0" err="1"/>
              <a:t>multiscale</a:t>
            </a:r>
            <a:r>
              <a:rPr lang="en-US" dirty="0"/>
              <a:t>=[0, 6, 18, 54], </a:t>
            </a:r>
            <a:r>
              <a:rPr lang="en-US" dirty="0" err="1"/>
              <a:t>smallscalebias</a:t>
            </a:r>
            <a:r>
              <a:rPr lang="en-US" dirty="0"/>
              <a:t>=0.9, interactive=True, </a:t>
            </a:r>
            <a:r>
              <a:rPr lang="en-US" dirty="0" err="1"/>
              <a:t>imsize</a:t>
            </a:r>
            <a:r>
              <a:rPr lang="en-US" dirty="0"/>
              <a:t>=[480,480], cell=['2.5arcsec','2.5arcsec'], stokes='IQUV', weighting='</a:t>
            </a:r>
            <a:r>
              <a:rPr lang="en-US" dirty="0" err="1"/>
              <a:t>briggs</a:t>
            </a:r>
            <a:r>
              <a:rPr lang="en-US" dirty="0"/>
              <a:t>',robust=0.5, </a:t>
            </a:r>
            <a:r>
              <a:rPr lang="en-US" dirty="0" err="1"/>
              <a:t>pbcor</a:t>
            </a:r>
            <a:r>
              <a:rPr lang="en-US" dirty="0"/>
              <a:t>=False, </a:t>
            </a:r>
            <a:r>
              <a:rPr lang="en-US" dirty="0" err="1"/>
              <a:t>usescratch</a:t>
            </a:r>
            <a:r>
              <a:rPr lang="en-US" dirty="0"/>
              <a:t>=False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dirty="0" err="1"/>
              <a:t>multiscale</a:t>
            </a:r>
            <a:r>
              <a:rPr lang="en-US" i="1" dirty="0"/>
              <a:t>=[0, 6, 18, 54], </a:t>
            </a:r>
            <a:r>
              <a:rPr lang="en-US" i="1" dirty="0" err="1"/>
              <a:t>smallscalebias</a:t>
            </a:r>
            <a:r>
              <a:rPr lang="en-US" i="1" dirty="0"/>
              <a:t>=0.9 </a:t>
            </a:r>
            <a:r>
              <a:rPr lang="en-US" dirty="0"/>
              <a:t>: A multi-scale cleaning algorithm is used because the supernova remnant contains both diffuse, extended structure on large spatial scales and finer filamentary structure on smaller scales. The settings for </a:t>
            </a:r>
            <a:r>
              <a:rPr lang="en-US" i="1" dirty="0" err="1"/>
              <a:t>multiscale</a:t>
            </a:r>
            <a:r>
              <a:rPr lang="en-US" dirty="0"/>
              <a:t> are in units of pixels, with 0 pixels equivalent to the traditional delta-function clean. </a:t>
            </a:r>
          </a:p>
        </p:txBody>
      </p:sp>
    </p:spTree>
    <p:extLst>
      <p:ext uri="{BB962C8B-B14F-4D97-AF65-F5344CB8AC3E}">
        <p14:creationId xmlns:p14="http://schemas.microsoft.com/office/powerpoint/2010/main" val="142255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Analysis and Manipulation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impbcor</a:t>
            </a:r>
            <a:r>
              <a:rPr lang="en-US" dirty="0"/>
              <a:t>(</a:t>
            </a:r>
            <a:r>
              <a:rPr lang="en-US" dirty="0" err="1"/>
              <a:t>imagename</a:t>
            </a:r>
            <a:r>
              <a:rPr lang="en-US" dirty="0"/>
              <a:t>='3c391_ctm_spw0_IQUV.image',pbimage='3c391_ctm_spw0_IQUV.flux',outfile='3c391_ctm_spw0_IQUV.pbcorimage</a:t>
            </a:r>
            <a:r>
              <a:rPr lang="en-US" dirty="0" smtClean="0"/>
              <a:t>')</a:t>
            </a:r>
          </a:p>
          <a:p>
            <a:endParaRPr lang="en-US" dirty="0"/>
          </a:p>
          <a:p>
            <a:r>
              <a:rPr lang="en-US" dirty="0" smtClean="0"/>
              <a:t>viewer</a:t>
            </a:r>
            <a:r>
              <a:rPr lang="en-US" dirty="0"/>
              <a:t>(</a:t>
            </a:r>
            <a:r>
              <a:rPr lang="en-US" dirty="0" smtClean="0"/>
              <a:t>'3c391_ctm_spw0_IQUV.pbcorimage')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Primary beam correction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48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Constructing Polarization Intensity and Angle Images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 Extract the I, Q, U, V planes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imsubimage</a:t>
            </a:r>
            <a:r>
              <a:rPr lang="en-US" dirty="0" smtClean="0"/>
              <a:t>(</a:t>
            </a:r>
            <a:r>
              <a:rPr lang="en-US" dirty="0" err="1" smtClean="0"/>
              <a:t>imagename</a:t>
            </a:r>
            <a:r>
              <a:rPr lang="en-US" dirty="0"/>
              <a:t>='3c391_ctm_spw0_IQUV.image',outfile='3c391_ctm_spw0.I',stokes='I') </a:t>
            </a:r>
            <a:r>
              <a:rPr lang="en-US" dirty="0" err="1"/>
              <a:t>imsubimage</a:t>
            </a:r>
            <a:r>
              <a:rPr lang="en-US" dirty="0"/>
              <a:t>(</a:t>
            </a:r>
            <a:r>
              <a:rPr lang="en-US" dirty="0" err="1"/>
              <a:t>imagename</a:t>
            </a:r>
            <a:r>
              <a:rPr lang="en-US" dirty="0"/>
              <a:t>='3c391_ctm_spw0_IQUV.image',outfile='3c391_ctm_spw0.Q',stokes='Q') </a:t>
            </a:r>
            <a:r>
              <a:rPr lang="en-US" dirty="0" err="1"/>
              <a:t>imsubimage</a:t>
            </a:r>
            <a:r>
              <a:rPr lang="en-US" dirty="0"/>
              <a:t>(</a:t>
            </a:r>
            <a:r>
              <a:rPr lang="en-US" dirty="0" err="1"/>
              <a:t>imagename</a:t>
            </a:r>
            <a:r>
              <a:rPr lang="en-US" dirty="0"/>
              <a:t>='3c391_ctm_spw0_IQUV.image',outfile='3c391_ctm_spw0.U',stokes='U') </a:t>
            </a:r>
            <a:r>
              <a:rPr lang="en-US" dirty="0" err="1"/>
              <a:t>imsubimage</a:t>
            </a:r>
            <a:r>
              <a:rPr lang="en-US" dirty="0"/>
              <a:t>(</a:t>
            </a:r>
            <a:r>
              <a:rPr lang="en-US" dirty="0" err="1"/>
              <a:t>imagename</a:t>
            </a:r>
            <a:r>
              <a:rPr lang="en-US" dirty="0"/>
              <a:t>='3c391_ctm_spw0_IQUV.image',outfile='3c391_ctm_spw0.V',stokes='V') </a:t>
            </a:r>
          </a:p>
          <a:p>
            <a:r>
              <a:rPr lang="en-US" dirty="0"/>
              <a:t>We also extract a </a:t>
            </a:r>
            <a:r>
              <a:rPr lang="en-US" dirty="0" err="1"/>
              <a:t>pb</a:t>
            </a:r>
            <a:r>
              <a:rPr lang="en-US" dirty="0"/>
              <a:t>-corrected I image for later use:</a:t>
            </a:r>
          </a:p>
          <a:p>
            <a:pPr marL="0" indent="0">
              <a:buNone/>
            </a:pPr>
            <a:r>
              <a:rPr lang="en-US" dirty="0" err="1" smtClean="0"/>
              <a:t>imsubimage</a:t>
            </a:r>
            <a:r>
              <a:rPr lang="en-US" dirty="0" smtClean="0"/>
              <a:t>(</a:t>
            </a:r>
            <a:r>
              <a:rPr lang="en-US" dirty="0" err="1" smtClean="0"/>
              <a:t>imagename</a:t>
            </a:r>
            <a:r>
              <a:rPr lang="en-US" dirty="0"/>
              <a:t>='3c391_ctm_spw0_IQUV.pbcorimage',outfile='3c391_ctm_spw0.pbcorI',stokes='I')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53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Stokes </a:t>
            </a:r>
            <a:r>
              <a:rPr lang="en-US" dirty="0"/>
              <a:t>parameters: I, Q, U, and V.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sz="2400" b="1" dirty="0" smtClean="0">
                    <a:latin typeface="Arial" charset="0"/>
                    <a:ea typeface="Arial" charset="0"/>
                    <a:cs typeface="Arial" charset="0"/>
                  </a:rPr>
                  <a:t>Total </a:t>
                </a:r>
                <a:r>
                  <a:rPr lang="en-US" sz="2400" b="1" dirty="0">
                    <a:latin typeface="Arial" charset="0"/>
                    <a:ea typeface="Arial" charset="0"/>
                    <a:cs typeface="Arial" charset="0"/>
                  </a:rPr>
                  <a:t>polarization </a:t>
                </a:r>
                <a:r>
                  <a:rPr lang="en-US" sz="2400" b="1" dirty="0" err="1" smtClean="0">
                    <a:latin typeface="Arial" charset="0"/>
                    <a:ea typeface="Arial" charset="0"/>
                    <a:cs typeface="Arial" charset="0"/>
                  </a:rPr>
                  <a:t>intensi</a:t>
                </a:r>
                <a:r>
                  <a:rPr lang="en-US" sz="2400" b="1" dirty="0" smtClean="0">
                    <a:latin typeface="Arial" charset="0"/>
                    <a:ea typeface="Arial" charset="0"/>
                    <a:cs typeface="Arial" charset="0"/>
                  </a:rPr>
                  <a:t>:</a:t>
                </a:r>
              </a:p>
              <a:p>
                <a:pPr marL="0" indent="0" algn="ctr">
                  <a:buNone/>
                </a:pPr>
                <a:r>
                  <a:rPr lang="en-US" sz="2400" b="1" dirty="0" smtClean="0">
                    <a:latin typeface="Arial" charset="0"/>
                    <a:ea typeface="Arial" charset="0"/>
                    <a:cs typeface="Arial" charset="0"/>
                  </a:rPr>
                  <a:t> I</a:t>
                </a:r>
              </a:p>
              <a:p>
                <a:r>
                  <a:rPr lang="en-US" sz="2400" b="1" dirty="0" smtClean="0">
                    <a:latin typeface="Arial" charset="0"/>
                    <a:ea typeface="Arial" charset="0"/>
                    <a:cs typeface="Arial" charset="0"/>
                  </a:rPr>
                  <a:t>linear </a:t>
                </a:r>
                <a:r>
                  <a:rPr lang="en-US" sz="2400" b="1" dirty="0">
                    <a:latin typeface="Arial" charset="0"/>
                    <a:ea typeface="Arial" charset="0"/>
                    <a:cs typeface="Arial" charset="0"/>
                  </a:rPr>
                  <a:t>polarization intensity </a:t>
                </a:r>
                <a:r>
                  <a:rPr lang="en-US" sz="2400" b="1" dirty="0" smtClean="0">
                    <a:latin typeface="Arial" charset="0"/>
                    <a:ea typeface="Arial" charset="0"/>
                    <a:cs typeface="Arial" charset="0"/>
                  </a:rPr>
                  <a:t>image:</a:t>
                </a:r>
              </a:p>
              <a:p>
                <a:pPr marL="0" indent="0" algn="ctr">
                  <a:buNone/>
                </a:pPr>
                <a:r>
                  <a:rPr lang="en-US" sz="2400" b="1" dirty="0" smtClean="0">
                    <a:latin typeface="Arial" charset="0"/>
                    <a:ea typeface="Arial" charset="0"/>
                    <a:cs typeface="Arial" charset="0"/>
                  </a:rPr>
                  <a:t>P=L=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400" b="1" i="1" smtClean="0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𝑸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400" b="1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1" i="1" smtClean="0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𝑼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a:rPr lang="en-US" sz="2400" b="1" i="1" smtClean="0">
                        <a:latin typeface="Cambria Math" charset="0"/>
                        <a:ea typeface="Arial" charset="0"/>
                        <a:cs typeface="Arial" charset="0"/>
                      </a:rPr>
                      <m:t>;</m:t>
                    </m:r>
                  </m:oMath>
                </a14:m>
                <a:endParaRPr lang="en-US" sz="2400" b="1" dirty="0" smtClean="0">
                  <a:latin typeface="Arial" charset="0"/>
                  <a:ea typeface="Arial" charset="0"/>
                  <a:cs typeface="Arial" charset="0"/>
                </a:endParaRPr>
              </a:p>
              <a:p>
                <a:r>
                  <a:rPr lang="en-US" sz="2400" b="1" dirty="0">
                    <a:latin typeface="Arial" charset="0"/>
                    <a:ea typeface="Arial" charset="0"/>
                    <a:cs typeface="Arial" charset="0"/>
                  </a:rPr>
                  <a:t>polarization position </a:t>
                </a:r>
                <a:r>
                  <a:rPr lang="en-US" sz="2400" b="1" dirty="0" smtClean="0">
                    <a:latin typeface="Arial" charset="0"/>
                    <a:ea typeface="Arial" charset="0"/>
                    <a:cs typeface="Arial" charset="0"/>
                  </a:rPr>
                  <a:t>angle:</a:t>
                </a:r>
              </a:p>
              <a:p>
                <a:pPr marL="0" indent="0" algn="ctr">
                  <a:buNone/>
                </a:pPr>
                <a:r>
                  <a:rPr lang="en-US" sz="2400" b="1" dirty="0" smtClean="0">
                    <a:latin typeface="Arial" charset="0"/>
                    <a:ea typeface="Arial" charset="0"/>
                    <a:cs typeface="Arial" charset="0"/>
                  </a:rPr>
                  <a:t>X tan(2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charset="0"/>
                        <a:ea typeface="Arial" charset="0"/>
                        <a:cs typeface="Arial" charset="0"/>
                      </a:rPr>
                      <m:t>𝝌</m:t>
                    </m:r>
                  </m:oMath>
                </a14:m>
                <a:r>
                  <a:rPr lang="en-US" sz="2400" b="1" dirty="0" smtClean="0">
                    <a:latin typeface="Arial" charset="0"/>
                    <a:ea typeface="Arial" charset="0"/>
                    <a:cs typeface="Arial" charset="0"/>
                  </a:rPr>
                  <a:t>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400" b="1" i="1" dirty="0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fPr>
                      <m:num>
                        <m:r>
                          <a:rPr lang="en-US" sz="2400" b="1" i="1" dirty="0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𝑼</m:t>
                        </m:r>
                      </m:num>
                      <m:den>
                        <m:r>
                          <a:rPr lang="en-US" sz="2400" b="1" i="1" dirty="0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𝑸</m:t>
                        </m:r>
                      </m:den>
                    </m:f>
                  </m:oMath>
                </a14:m>
                <a:endParaRPr lang="en-US" sz="2400" b="1" dirty="0" smtClean="0">
                  <a:latin typeface="Arial" charset="0"/>
                  <a:ea typeface="Arial" charset="0"/>
                  <a:cs typeface="Arial" charset="0"/>
                </a:endParaRPr>
              </a:p>
              <a:p>
                <a:r>
                  <a:rPr lang="en-US" sz="2400" b="1" dirty="0" smtClean="0">
                    <a:latin typeface="Arial" charset="0"/>
                    <a:ea typeface="Arial" charset="0"/>
                    <a:cs typeface="Arial" charset="0"/>
                  </a:rPr>
                  <a:t>Circular </a:t>
                </a:r>
                <a:r>
                  <a:rPr lang="en-US" sz="2400" b="1" dirty="0" err="1" smtClean="0">
                    <a:latin typeface="Arial" charset="0"/>
                    <a:ea typeface="Arial" charset="0"/>
                    <a:cs typeface="Arial" charset="0"/>
                  </a:rPr>
                  <a:t>polarizition</a:t>
                </a:r>
                <a:endParaRPr lang="en-US" sz="2400" b="1" dirty="0" smtClean="0">
                  <a:latin typeface="Arial" charset="0"/>
                  <a:ea typeface="Arial" charset="0"/>
                  <a:cs typeface="Arial" charset="0"/>
                </a:endParaRPr>
              </a:p>
              <a:p>
                <a:pPr marL="0" indent="0" algn="ctr">
                  <a:buNone/>
                </a:pPr>
                <a:r>
                  <a:rPr lang="en-US" sz="2400" b="1" dirty="0">
                    <a:latin typeface="Arial" charset="0"/>
                    <a:ea typeface="Arial" charset="0"/>
                    <a:cs typeface="Arial" charset="0"/>
                  </a:rPr>
                  <a:t>V</a:t>
                </a:r>
                <a:endParaRPr lang="en-US" sz="2400" b="1" dirty="0" smtClean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21" t="-1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634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how the polarized emission relates to the total intensity, and how the magnetic field is structured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viewer</a:t>
            </a:r>
            <a:r>
              <a:rPr lang="en-US" dirty="0"/>
              <a:t>('3c391_ctm_spw0.pbcorP</a:t>
            </a:r>
            <a:r>
              <a:rPr lang="en-US" dirty="0" smtClean="0"/>
              <a:t>')</a:t>
            </a:r>
          </a:p>
          <a:p>
            <a:r>
              <a:rPr lang="en-US" dirty="0"/>
              <a:t>load the </a:t>
            </a:r>
            <a:r>
              <a:rPr lang="en-US" dirty="0" err="1"/>
              <a:t>pb</a:t>
            </a:r>
            <a:r>
              <a:rPr lang="en-US" dirty="0"/>
              <a:t>-corrected total intensity image as a contour </a:t>
            </a:r>
            <a:r>
              <a:rPr lang="en-US" dirty="0" smtClean="0"/>
              <a:t>image</a:t>
            </a:r>
          </a:p>
          <a:p>
            <a:r>
              <a:rPr lang="en-US" dirty="0"/>
              <a:t>load the polarization position angle image</a:t>
            </a:r>
          </a:p>
        </p:txBody>
      </p:sp>
    </p:spTree>
    <p:extLst>
      <p:ext uri="{BB962C8B-B14F-4D97-AF65-F5344CB8AC3E}">
        <p14:creationId xmlns:p14="http://schemas.microsoft.com/office/powerpoint/2010/main" val="15227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427163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/>
            </a:r>
            <a:br>
              <a:rPr lang="en-US" b="1" dirty="0"/>
            </a:br>
            <a:r>
              <a:rPr lang="zh-CN" altLang="en-US" b="1" dirty="0" smtClean="0"/>
              <a:t/>
            </a:r>
            <a:br>
              <a:rPr lang="zh-CN" altLang="en-US" b="1" dirty="0" smtClean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364129" y="2640037"/>
            <a:ext cx="8915400" cy="3777622"/>
          </a:xfrm>
        </p:spPr>
        <p:txBody>
          <a:bodyPr/>
          <a:lstStyle/>
          <a:p>
            <a:r>
              <a:rPr lang="en-US" b="1" dirty="0"/>
              <a:t>The polarization position angle as calculated is the electric vector position angle (EVPA</a:t>
            </a:r>
            <a:r>
              <a:rPr lang="en-US" b="1" dirty="0" smtClean="0"/>
              <a:t>)</a:t>
            </a:r>
            <a:endParaRPr lang="zh-CN" altLang="en-US" b="1" dirty="0" smtClean="0"/>
          </a:p>
          <a:p>
            <a:endParaRPr lang="zh-CN" altLang="en-US" dirty="0" smtClean="0"/>
          </a:p>
          <a:p>
            <a:r>
              <a:rPr lang="en-US" dirty="0" smtClean="0"/>
              <a:t>If </a:t>
            </a:r>
            <a:r>
              <a:rPr lang="en-US" dirty="0"/>
              <a:t>we are interested in the orientation of the magnetic field, </a:t>
            </a:r>
            <a:r>
              <a:rPr lang="en-US" dirty="0">
                <a:solidFill>
                  <a:srgbClr val="FF0000"/>
                </a:solidFill>
              </a:rPr>
              <a:t>then for an optically thin source</a:t>
            </a:r>
            <a:r>
              <a:rPr lang="en-US" dirty="0"/>
              <a:t> , the magnetic field orientation is perpendicular to the EVPA, so we must rotate the vectors by 90∘90∘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01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1246" cy="685800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623" y="1089842"/>
            <a:ext cx="4697116" cy="5457752"/>
          </a:xfrm>
        </p:spPr>
      </p:pic>
      <p:sp>
        <p:nvSpPr>
          <p:cNvPr id="9" name="TextBox 8"/>
          <p:cNvSpPr txBox="1"/>
          <p:nvPr/>
        </p:nvSpPr>
        <p:spPr>
          <a:xfrm>
            <a:off x="9622302" y="2967335"/>
            <a:ext cx="1688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Hotm</a:t>
            </a:r>
            <a:r>
              <a:rPr lang="en-US" altLang="zh-CN" dirty="0" err="1" smtClean="0"/>
              <a:t>e</a:t>
            </a:r>
            <a:r>
              <a:rPr lang="en-US" dirty="0" err="1" smtClean="0"/>
              <a:t>tel:P</a:t>
            </a:r>
            <a:endParaRPr lang="en-US" dirty="0" smtClean="0"/>
          </a:p>
          <a:p>
            <a:r>
              <a:rPr lang="en-US" dirty="0" err="1" smtClean="0"/>
              <a:t>ma</a:t>
            </a:r>
            <a:r>
              <a:rPr lang="en-US" altLang="zh-CN" dirty="0" err="1" smtClean="0"/>
              <a:t>genta:I</a:t>
            </a:r>
            <a:endParaRPr lang="en-US" altLang="zh-CN" dirty="0" smtClean="0"/>
          </a:p>
          <a:p>
            <a:r>
              <a:rPr lang="en-US" dirty="0" err="1" smtClean="0"/>
              <a:t>Green:X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677" y="1089842"/>
            <a:ext cx="4773007" cy="554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14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Index Imaging</a:t>
            </a:r>
            <a:br>
              <a:rPr lang="en-US" dirty="0"/>
            </a:b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592925" y="1905000"/>
            <a:ext cx="46994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STIXMathJax_Main" charset="0"/>
              </a:rPr>
              <a:t>Index=</a:t>
            </a:r>
            <a:r>
              <a:rPr lang="mr-IN" sz="2400" dirty="0" err="1" smtClean="0">
                <a:latin typeface="STIXMathJax_Main" charset="0"/>
              </a:rPr>
              <a:t>log</a:t>
            </a:r>
            <a:r>
              <a:rPr lang="mr-IN" sz="2400" dirty="0" smtClean="0">
                <a:latin typeface="STIXMathJax_Main" charset="0"/>
              </a:rPr>
              <a:t>(</a:t>
            </a:r>
            <a:r>
              <a:rPr lang="mr-IN" sz="2400" dirty="0" smtClean="0">
                <a:latin typeface="STIXMathJax_Main-italic" charset="0"/>
              </a:rPr>
              <a:t>Sν</a:t>
            </a:r>
            <a:r>
              <a:rPr lang="mr-IN" sz="2400" dirty="0" smtClean="0">
                <a:latin typeface="STIXMathJax_Main" charset="0"/>
              </a:rPr>
              <a:t>1/</a:t>
            </a:r>
            <a:r>
              <a:rPr lang="mr-IN" sz="2400" dirty="0" smtClean="0">
                <a:latin typeface="STIXMathJax_Main-italic" charset="0"/>
              </a:rPr>
              <a:t>Sν</a:t>
            </a:r>
            <a:r>
              <a:rPr lang="mr-IN" sz="2400" dirty="0" smtClean="0">
                <a:latin typeface="STIXMathJax_Main" charset="0"/>
              </a:rPr>
              <a:t>2</a:t>
            </a:r>
            <a:r>
              <a:rPr lang="mr-IN" sz="2400" dirty="0">
                <a:latin typeface="STIXMathJax_Main" charset="0"/>
              </a:rPr>
              <a:t>)/</a:t>
            </a:r>
            <a:r>
              <a:rPr lang="mr-IN" sz="2400" dirty="0" err="1" smtClean="0">
                <a:latin typeface="STIXMathJax_Main" charset="0"/>
              </a:rPr>
              <a:t>log</a:t>
            </a:r>
            <a:r>
              <a:rPr lang="mr-IN" sz="2400" dirty="0" smtClean="0">
                <a:latin typeface="STIXMathJax_Main" charset="0"/>
              </a:rPr>
              <a:t>(</a:t>
            </a:r>
            <a:r>
              <a:rPr lang="mr-IN" sz="2400" dirty="0" smtClean="0">
                <a:latin typeface="STIXMathJax_Main-italic" charset="0"/>
              </a:rPr>
              <a:t>ν</a:t>
            </a:r>
            <a:r>
              <a:rPr lang="mr-IN" sz="2400" dirty="0" smtClean="0">
                <a:latin typeface="STIXMathJax_Main" charset="0"/>
              </a:rPr>
              <a:t>1/</a:t>
            </a:r>
            <a:r>
              <a:rPr lang="mr-IN" sz="2400" dirty="0" smtClean="0">
                <a:latin typeface="STIXMathJax_Main-italic" charset="0"/>
              </a:rPr>
              <a:t>ν</a:t>
            </a:r>
            <a:r>
              <a:rPr lang="mr-IN" sz="2400" dirty="0" smtClean="0">
                <a:latin typeface="STIXMathJax_Main" charset="0"/>
              </a:rPr>
              <a:t>2)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540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Observational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There is no C-band receivers on </a:t>
            </a:r>
            <a:r>
              <a:rPr lang="en-US" sz="28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ea13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 Antenna </a:t>
            </a:r>
            <a:r>
              <a:rPr lang="en-US" sz="28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ea06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 is out of the array Antenna </a:t>
            </a:r>
            <a:r>
              <a:rPr lang="en-US" sz="28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ea15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 has some corrupted data Antennas </a:t>
            </a:r>
            <a:r>
              <a:rPr lang="en-US" sz="28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ea10, ea12, ea22 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do not have good baseline positions Gusty winds, mixed clouds, API </a:t>
            </a:r>
            <a:r>
              <a:rPr lang="en-US" sz="2800" dirty="0" err="1">
                <a:latin typeface="Arial" charset="0"/>
                <a:ea typeface="Arial" charset="0"/>
                <a:cs typeface="Arial" charset="0"/>
              </a:rPr>
              <a:t>rms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 up to 11.5.</a:t>
            </a:r>
          </a:p>
          <a:p>
            <a:pPr marL="0" indent="0">
              <a:buNone/>
            </a:pPr>
            <a:endParaRPr lang="en-US" sz="28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2966748" y="5843256"/>
            <a:ext cx="5115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www.vla.nrao.edu</a:t>
            </a:r>
            <a:r>
              <a:rPr lang="en-US" dirty="0"/>
              <a:t>/</a:t>
            </a:r>
            <a:r>
              <a:rPr lang="en-US" dirty="0" err="1"/>
              <a:t>cgi</a:t>
            </a:r>
            <a:r>
              <a:rPr lang="en-US" dirty="0"/>
              <a:t>-bin/</a:t>
            </a:r>
            <a:r>
              <a:rPr lang="en-US" dirty="0" err="1"/>
              <a:t>oplogs.cgi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49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Self-Calibration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after the initial calibration using the amplitude calibrator and the phase calibrator, there are likely to be residual phase and/or amplitude errors in the data.</a:t>
            </a:r>
          </a:p>
        </p:txBody>
      </p:sp>
    </p:spTree>
    <p:extLst>
      <p:ext uri="{BB962C8B-B14F-4D97-AF65-F5344CB8AC3E}">
        <p14:creationId xmlns:p14="http://schemas.microsoft.com/office/powerpoint/2010/main" val="101588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Another spectrum window and other sources</a:t>
            </a:r>
          </a:p>
          <a:p>
            <a:r>
              <a:rPr lang="en-US" dirty="0" smtClean="0"/>
              <a:t>How to deal with RFI</a:t>
            </a:r>
          </a:p>
          <a:p>
            <a:r>
              <a:rPr lang="en-US" dirty="0" smtClean="0"/>
              <a:t>Faraday rotation and rotation measure</a:t>
            </a:r>
          </a:p>
          <a:p>
            <a:r>
              <a:rPr lang="en-US" dirty="0" smtClean="0"/>
              <a:t>Point source?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20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2700"/>
            <a:ext cx="9601200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3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and view the data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archive.nrao.edu/archive/advquery.jsp</a:t>
            </a:r>
            <a:endParaRPr lang="en-US" dirty="0" smtClean="0"/>
          </a:p>
          <a:p>
            <a:r>
              <a:rPr lang="en-US" i="1" dirty="0"/>
              <a:t># In a Terminal</a:t>
            </a:r>
            <a:r>
              <a:rPr lang="en-US" i="1" dirty="0" smtClean="0"/>
              <a:t>:</a:t>
            </a:r>
          </a:p>
          <a:p>
            <a:r>
              <a:rPr lang="en-US" dirty="0" smtClean="0"/>
              <a:t> </a:t>
            </a:r>
            <a:r>
              <a:rPr lang="en-US" dirty="0"/>
              <a:t>tar </a:t>
            </a:r>
            <a:r>
              <a:rPr lang="en-US" dirty="0" err="1"/>
              <a:t>xzvf</a:t>
            </a:r>
            <a:r>
              <a:rPr lang="en-US" dirty="0"/>
              <a:t> </a:t>
            </a:r>
            <a:r>
              <a:rPr lang="en-US" dirty="0" smtClean="0"/>
              <a:t>3c391_ctm_mosaic_10s_spw0.ms.tgz</a:t>
            </a:r>
          </a:p>
          <a:p>
            <a:r>
              <a:rPr lang="en-US" dirty="0" smtClean="0"/>
              <a:t># In casa</a:t>
            </a:r>
          </a:p>
          <a:p>
            <a:r>
              <a:rPr lang="en-US" dirty="0" err="1"/>
              <a:t>listobs</a:t>
            </a:r>
            <a:r>
              <a:rPr lang="en-US" dirty="0"/>
              <a:t>(</a:t>
            </a:r>
            <a:r>
              <a:rPr lang="en-US" dirty="0" err="1"/>
              <a:t>vis</a:t>
            </a:r>
            <a:r>
              <a:rPr lang="en-US" dirty="0"/>
              <a:t>='3c391_ctm_mosaic_10s_spw0.ms</a:t>
            </a:r>
            <a:r>
              <a:rPr lang="en-US" dirty="0" smtClean="0"/>
              <a:t>')</a:t>
            </a:r>
          </a:p>
          <a:p>
            <a:r>
              <a:rPr lang="en-US" dirty="0" err="1" smtClean="0"/>
              <a:t>plotants</a:t>
            </a:r>
            <a:r>
              <a:rPr lang="en-US" dirty="0" smtClean="0"/>
              <a:t>(</a:t>
            </a:r>
            <a:r>
              <a:rPr lang="en-US" dirty="0" err="1" smtClean="0"/>
              <a:t>vis</a:t>
            </a:r>
            <a:r>
              <a:rPr lang="en-US" dirty="0"/>
              <a:t>='3c391_ctm_mosaic_10s_spw0.ms',figfile='plotants_3c391_antenna_layout.png') </a:t>
            </a:r>
            <a:endParaRPr lang="en-US" dirty="0" smtClean="0"/>
          </a:p>
          <a:p>
            <a:r>
              <a:rPr lang="en-US" dirty="0" err="1" smtClean="0"/>
              <a:t>clearstat</a:t>
            </a:r>
            <a:r>
              <a:rPr lang="en-US" dirty="0"/>
              <a:t>() </a:t>
            </a:r>
            <a:r>
              <a:rPr lang="en-US" i="1" dirty="0"/>
              <a:t># This removes the table lock generated by </a:t>
            </a:r>
            <a:r>
              <a:rPr lang="en-US" i="1" dirty="0" err="1"/>
              <a:t>plotants</a:t>
            </a:r>
            <a:r>
              <a:rPr lang="en-US" i="1" dirty="0"/>
              <a:t> in script mode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0" y="3035300"/>
            <a:ext cx="5080000" cy="38227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1975" y="6015279"/>
            <a:ext cx="74687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charset="0"/>
              </a:rPr>
              <a:t>select an antenna that is close to the center of the </a:t>
            </a: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array as a reference,</a:t>
            </a:r>
          </a:p>
          <a:p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e.g.ea21 here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68428" y="5541890"/>
            <a:ext cx="4697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* 4.6GHz and 7.5GHz bandwidth 128MHz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9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Calibrator</a:t>
            </a:r>
            <a:r>
              <a:rPr lang="zh-CN" altLang="en-US" dirty="0"/>
              <a:t/>
            </a:r>
            <a:br>
              <a:rPr lang="zh-CN" alt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1" y="1905000"/>
            <a:ext cx="9428617" cy="4610100"/>
          </a:xfrm>
        </p:spPr>
        <p:txBody>
          <a:bodyPr>
            <a:noAutofit/>
          </a:bodyPr>
          <a:lstStyle/>
          <a:p>
            <a:r>
              <a:rPr lang="en-US" sz="2400" dirty="0" smtClean="0"/>
              <a:t>* </a:t>
            </a:r>
            <a:r>
              <a:rPr lang="en-US" sz="2400" dirty="0"/>
              <a:t>J1331+3030 = 3C 286, which will later serve as a calibrator for the visibility amplitudes, i.e., it is assumed to have a precisely known flux density; the spectral </a:t>
            </a:r>
            <a:r>
              <a:rPr lang="en-US" sz="2400" dirty="0" err="1"/>
              <a:t>bandpass</a:t>
            </a:r>
            <a:r>
              <a:rPr lang="en-US" sz="2400" dirty="0"/>
              <a:t>; and the polarization position angle</a:t>
            </a:r>
            <a:r>
              <a:rPr lang="en-US" sz="2400" dirty="0" smtClean="0"/>
              <a:t>;</a:t>
            </a:r>
            <a:endParaRPr lang="zh-CN" altLang="en-US" sz="2400" dirty="0" smtClean="0"/>
          </a:p>
          <a:p>
            <a:r>
              <a:rPr lang="en-US" sz="2400" dirty="0" smtClean="0"/>
              <a:t>* </a:t>
            </a:r>
            <a:r>
              <a:rPr lang="en-US" sz="2400" dirty="0"/>
              <a:t>J1822-0938, which will serve as a calibrator for the visibility phases</a:t>
            </a:r>
            <a:r>
              <a:rPr lang="en-US" sz="2400" dirty="0" smtClean="0"/>
              <a:t>;</a:t>
            </a:r>
            <a:endParaRPr lang="zh-CN" altLang="en-US" sz="2400" dirty="0" smtClean="0"/>
          </a:p>
          <a:p>
            <a:r>
              <a:rPr lang="en-US" sz="2400" dirty="0" smtClean="0"/>
              <a:t>* </a:t>
            </a:r>
            <a:r>
              <a:rPr lang="en-US" sz="2400" dirty="0"/>
              <a:t>J0319+4130 = 3C 84, which will serve as a polarization calibrator; </a:t>
            </a:r>
            <a:r>
              <a:rPr lang="en-US" sz="2400" dirty="0" smtClean="0"/>
              <a:t>and</a:t>
            </a:r>
            <a:endParaRPr lang="zh-CN" altLang="en-US" sz="2400" dirty="0" smtClean="0"/>
          </a:p>
          <a:p>
            <a:r>
              <a:rPr lang="en-US" sz="2400" dirty="0" smtClean="0"/>
              <a:t>* </a:t>
            </a:r>
            <a:r>
              <a:rPr lang="en-US" sz="2400" dirty="0"/>
              <a:t>3C391 C1&amp;#150;C7, which are 7 fields centered on and surrounding the supernova remnant</a:t>
            </a:r>
            <a:r>
              <a:rPr lang="en-US" sz="2400" dirty="0" smtClean="0"/>
              <a:t>.</a:t>
            </a:r>
            <a:endParaRPr lang="zh-CN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9172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Flagdata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flagdata</a:t>
            </a:r>
            <a:r>
              <a:rPr lang="en-US" dirty="0"/>
              <a:t>(</a:t>
            </a:r>
            <a:r>
              <a:rPr lang="en-US" dirty="0" err="1"/>
              <a:t>vis</a:t>
            </a:r>
            <a:r>
              <a:rPr lang="en-US" dirty="0"/>
              <a:t>='3c391_ctm_mosaic_10s_spw0.ms', </a:t>
            </a:r>
            <a:r>
              <a:rPr lang="en-US" dirty="0" err="1"/>
              <a:t>flagbackup</a:t>
            </a:r>
            <a:r>
              <a:rPr lang="en-US" dirty="0"/>
              <a:t>=True, mode='manual', scan='1')</a:t>
            </a:r>
            <a:endParaRPr lang="zh-CN" altLang="en-US" dirty="0" smtClean="0"/>
          </a:p>
          <a:p>
            <a:r>
              <a:rPr lang="en-US" dirty="0" err="1" smtClean="0"/>
              <a:t>flagdata</a:t>
            </a:r>
            <a:r>
              <a:rPr lang="en-US" dirty="0" smtClean="0"/>
              <a:t>(</a:t>
            </a:r>
            <a:r>
              <a:rPr lang="en-US" dirty="0" err="1" smtClean="0"/>
              <a:t>vis</a:t>
            </a:r>
            <a:r>
              <a:rPr lang="en-US" dirty="0"/>
              <a:t>='3c391_ctm_mosaic_10s_spw0.ms', </a:t>
            </a:r>
            <a:r>
              <a:rPr lang="en-US" dirty="0" err="1"/>
              <a:t>flagbackup</a:t>
            </a:r>
            <a:r>
              <a:rPr lang="en-US" dirty="0"/>
              <a:t>=True, mode='manual', antenna='ea13,ea15')</a:t>
            </a:r>
            <a:endParaRPr lang="zh-CN" altLang="en-US" dirty="0" smtClean="0"/>
          </a:p>
          <a:p>
            <a:r>
              <a:rPr lang="en-US" dirty="0" err="1" smtClean="0"/>
              <a:t>flagdata</a:t>
            </a:r>
            <a:r>
              <a:rPr lang="en-US" dirty="0" smtClean="0"/>
              <a:t>(</a:t>
            </a:r>
            <a:r>
              <a:rPr lang="en-US" dirty="0" err="1" smtClean="0"/>
              <a:t>vis</a:t>
            </a:r>
            <a:r>
              <a:rPr lang="en-US" dirty="0"/>
              <a:t>='3c391_ctm_mosaic_10s_spw0.ms', mode='quack', </a:t>
            </a:r>
            <a:r>
              <a:rPr lang="en-US" dirty="0" err="1"/>
              <a:t>quackinterval</a:t>
            </a:r>
            <a:r>
              <a:rPr lang="en-US" dirty="0"/>
              <a:t>=10.0, </a:t>
            </a:r>
            <a:r>
              <a:rPr lang="en-US" dirty="0" err="1"/>
              <a:t>quackmode</a:t>
            </a:r>
            <a:r>
              <a:rPr lang="en-US" dirty="0"/>
              <a:t>='beg')</a:t>
            </a:r>
          </a:p>
        </p:txBody>
      </p:sp>
    </p:spTree>
    <p:extLst>
      <p:ext uri="{BB962C8B-B14F-4D97-AF65-F5344CB8AC3E}">
        <p14:creationId xmlns:p14="http://schemas.microsoft.com/office/powerpoint/2010/main" val="176905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Calibration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Antenna Position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Corrections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err="1" smtClean="0">
                <a:latin typeface="Arial" charset="0"/>
                <a:ea typeface="Arial" charset="0"/>
                <a:cs typeface="Arial" charset="0"/>
              </a:rPr>
              <a:t>antpos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err="1" smtClean="0">
                <a:latin typeface="Arial" charset="0"/>
                <a:ea typeface="Arial" charset="0"/>
                <a:cs typeface="Arial" charset="0"/>
              </a:rPr>
              <a:t>gaincal</a:t>
            </a:r>
            <a:endParaRPr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Initial Flux Density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Scaling</a:t>
            </a:r>
            <a:r>
              <a:rPr lang="zh-CN" alt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intensity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alibrator model </a:t>
            </a:r>
            <a:r>
              <a:rPr lang="en-US" altLang="zh-CN" dirty="0" err="1" smtClean="0">
                <a:latin typeface="Arial" charset="0"/>
                <a:ea typeface="Arial" charset="0"/>
                <a:cs typeface="Arial" charset="0"/>
              </a:rPr>
              <a:t>setjy</a:t>
            </a:r>
            <a:endParaRPr lang="zh-CN" altLang="en-US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Initial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phase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b="1" dirty="0" smtClean="0">
                <a:latin typeface="Arial" charset="0"/>
                <a:ea typeface="Arial" charset="0"/>
                <a:cs typeface="Arial" charset="0"/>
              </a:rPr>
              <a:t>calibration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smtClean="0">
                <a:latin typeface="Arial" charset="0"/>
                <a:ea typeface="Arial" charset="0"/>
                <a:cs typeface="Arial" charset="0"/>
              </a:rPr>
              <a:t>phase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err="1" smtClean="0">
                <a:latin typeface="Arial" charset="0"/>
                <a:ea typeface="Arial" charset="0"/>
                <a:cs typeface="Arial" charset="0"/>
              </a:rPr>
              <a:t>gaincal</a:t>
            </a:r>
            <a:endParaRPr lang="zh-CN" altLang="en-US" b="1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Delay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Calibration</a:t>
            </a:r>
            <a:r>
              <a:rPr lang="zh-CN" altLang="en-US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delays relative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to the reference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antenna</a:t>
            </a:r>
            <a:r>
              <a:rPr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 err="1" smtClean="0">
                <a:latin typeface="Arial" charset="0"/>
                <a:ea typeface="Arial" charset="0"/>
                <a:cs typeface="Arial" charset="0"/>
              </a:rPr>
              <a:t>gaincal</a:t>
            </a:r>
            <a:endParaRPr lang="en-US" altLang="zh-CN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b="1" dirty="0" err="1">
                <a:latin typeface="Arial" charset="0"/>
                <a:ea typeface="Arial" charset="0"/>
                <a:cs typeface="Arial" charset="0"/>
              </a:rPr>
              <a:t>Bandpass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Calibration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channel </a:t>
            </a:r>
            <a:r>
              <a:rPr lang="en-US" altLang="zh-CN" dirty="0" err="1" smtClean="0">
                <a:latin typeface="Arial" charset="0"/>
                <a:ea typeface="Arial" charset="0"/>
                <a:cs typeface="Arial" charset="0"/>
              </a:rPr>
              <a:t>bandpass</a:t>
            </a:r>
            <a:endParaRPr lang="zh-CN" altLang="en-US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b="1" dirty="0"/>
              <a:t>Gain Calibration</a:t>
            </a:r>
          </a:p>
          <a:p>
            <a:r>
              <a:rPr lang="en-US" b="1" dirty="0"/>
              <a:t>Polarization </a:t>
            </a:r>
            <a:r>
              <a:rPr lang="en-US" b="1" dirty="0" smtClean="0"/>
              <a:t>Calibration</a:t>
            </a:r>
            <a:endParaRPr lang="zh-CN" altLang="en-US" b="1" dirty="0" smtClean="0"/>
          </a:p>
          <a:p>
            <a:pPr>
              <a:buFont typeface="+mj-lt"/>
              <a:buAutoNum type="arabicPeriod"/>
            </a:pPr>
            <a:r>
              <a:rPr lang="en-US" dirty="0" smtClean="0"/>
              <a:t>instrumental polarization</a:t>
            </a:r>
            <a:r>
              <a:rPr lang="zh-CN" altLang="en-US" dirty="0"/>
              <a:t> </a:t>
            </a:r>
            <a:r>
              <a:rPr lang="en-US" altLang="zh-CN" dirty="0" err="1" smtClean="0"/>
              <a:t>polcal</a:t>
            </a:r>
            <a:r>
              <a:rPr lang="zh-CN" altLang="en-US" dirty="0" smtClean="0"/>
              <a:t>   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 </a:t>
            </a:r>
            <a:r>
              <a:rPr lang="en-US" dirty="0"/>
              <a:t>R-L polarization </a:t>
            </a:r>
            <a:r>
              <a:rPr lang="en-US" dirty="0" smtClean="0"/>
              <a:t>angle</a:t>
            </a:r>
            <a:endParaRPr lang="zh-CN" altLang="en-US" dirty="0" smtClean="0"/>
          </a:p>
          <a:p>
            <a:r>
              <a:rPr lang="en-US" b="1" dirty="0"/>
              <a:t>Scaling the Amplitude </a:t>
            </a:r>
            <a:r>
              <a:rPr lang="en-US" b="1" dirty="0" smtClean="0"/>
              <a:t>Gains</a:t>
            </a:r>
            <a:r>
              <a:rPr lang="zh-CN" altLang="en-US" b="1" dirty="0" smtClean="0"/>
              <a:t> </a:t>
            </a:r>
            <a:r>
              <a:rPr lang="en-US" dirty="0" err="1"/>
              <a:t>fluxscale</a:t>
            </a:r>
            <a:endParaRPr lang="en-US" b="1" dirty="0"/>
          </a:p>
          <a:p>
            <a:endParaRPr lang="zh-CN" altLang="en-US" dirty="0" smtClean="0"/>
          </a:p>
          <a:p>
            <a:pPr marL="0" indent="0">
              <a:buNone/>
            </a:pPr>
            <a:endParaRPr lang="zh-CN" altLang="en-US" b="1" dirty="0" smtClean="0"/>
          </a:p>
          <a:p>
            <a:endParaRPr lang="en-US" b="1" dirty="0"/>
          </a:p>
          <a:p>
            <a:endParaRPr lang="en-US" b="1" dirty="0">
              <a:latin typeface="Arial" charset="0"/>
              <a:ea typeface="Arial" charset="0"/>
              <a:cs typeface="Arial" charset="0"/>
            </a:endParaRPr>
          </a:p>
          <a:p>
            <a:endParaRPr lang="en-US" altLang="zh-CN" b="1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44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Polarization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7695" y="2133599"/>
            <a:ext cx="9902145" cy="4512129"/>
          </a:xfrm>
        </p:spPr>
        <p:txBody>
          <a:bodyPr>
            <a:noAutofit/>
          </a:bodyPr>
          <a:lstStyle/>
          <a:p>
            <a:r>
              <a:rPr lang="en-US" sz="2400" i="1" dirty="0">
                <a:latin typeface="Arial" charset="0"/>
                <a:ea typeface="Arial" charset="0"/>
                <a:cs typeface="Arial" charset="0"/>
              </a:rPr>
              <a:t># In CASA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endParaRPr lang="zh-CN" altLang="en-US" sz="24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i0=7.6677 </a:t>
            </a:r>
            <a:r>
              <a:rPr lang="en-US" sz="2400" i="1" dirty="0" smtClean="0">
                <a:latin typeface="Arial" charset="0"/>
                <a:ea typeface="Arial" charset="0"/>
                <a:cs typeface="Arial" charset="0"/>
              </a:rPr>
              <a:t># </a:t>
            </a:r>
            <a:r>
              <a:rPr lang="en-US" sz="2400" i="1" dirty="0">
                <a:latin typeface="Arial" charset="0"/>
                <a:ea typeface="Arial" charset="0"/>
                <a:cs typeface="Arial" charset="0"/>
              </a:rPr>
              <a:t>Stokes I value for </a:t>
            </a:r>
            <a:r>
              <a:rPr lang="en-US" sz="2400" i="1" dirty="0" err="1">
                <a:latin typeface="Arial" charset="0"/>
                <a:ea typeface="Arial" charset="0"/>
                <a:cs typeface="Arial" charset="0"/>
              </a:rPr>
              <a:t>spw</a:t>
            </a:r>
            <a:r>
              <a:rPr lang="en-US" sz="2400" i="1" dirty="0">
                <a:latin typeface="Arial" charset="0"/>
                <a:ea typeface="Arial" charset="0"/>
                <a:cs typeface="Arial" charset="0"/>
              </a:rPr>
              <a:t> 0 </a:t>
            </a:r>
            <a:r>
              <a:rPr lang="en-US" sz="2400" i="1" dirty="0" err="1">
                <a:latin typeface="Arial" charset="0"/>
                <a:ea typeface="Arial" charset="0"/>
                <a:cs typeface="Arial" charset="0"/>
              </a:rPr>
              <a:t>ch</a:t>
            </a:r>
            <a:r>
              <a:rPr lang="en-US" sz="2400" i="1" dirty="0">
                <a:latin typeface="Arial" charset="0"/>
                <a:ea typeface="Arial" charset="0"/>
                <a:cs typeface="Arial" charset="0"/>
              </a:rPr>
              <a:t> 0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endParaRPr lang="zh-CN" altLang="en-US" sz="24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c0=0.112 </a:t>
            </a:r>
            <a:r>
              <a:rPr lang="en-US" sz="2400" i="1" dirty="0" smtClean="0">
                <a:latin typeface="Arial" charset="0"/>
                <a:ea typeface="Arial" charset="0"/>
                <a:cs typeface="Arial" charset="0"/>
              </a:rPr>
              <a:t># </a:t>
            </a:r>
            <a:r>
              <a:rPr lang="en-US" sz="2400" i="1" dirty="0">
                <a:latin typeface="Arial" charset="0"/>
                <a:ea typeface="Arial" charset="0"/>
                <a:cs typeface="Arial" charset="0"/>
              </a:rPr>
              <a:t>Fractional polarization=11.2%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endParaRPr lang="zh-CN" altLang="en-US" sz="24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d0=33*pi/180 </a:t>
            </a:r>
            <a:r>
              <a:rPr lang="en-US" sz="2400" i="1" dirty="0" smtClean="0">
                <a:latin typeface="Arial" charset="0"/>
                <a:ea typeface="Arial" charset="0"/>
                <a:cs typeface="Arial" charset="0"/>
              </a:rPr>
              <a:t># </a:t>
            </a:r>
            <a:r>
              <a:rPr lang="en-US" sz="2400" i="1" dirty="0">
                <a:latin typeface="Arial" charset="0"/>
                <a:ea typeface="Arial" charset="0"/>
                <a:cs typeface="Arial" charset="0"/>
              </a:rPr>
              <a:t>polarization angle of 33 degrees converted to radians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endParaRPr lang="zh-CN" altLang="en-US" sz="2400" dirty="0" smtClean="0">
              <a:latin typeface="Arial" charset="0"/>
              <a:ea typeface="Arial" charset="0"/>
              <a:cs typeface="Arial" charset="0"/>
            </a:endParaRPr>
          </a:p>
          <a:p>
            <a:endParaRPr lang="zh-CN" altLang="en-US" sz="24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setjy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vis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='3c391_ctm_mosaic_10s_spw0.ms', field='J1331+3030', standard='manual', </a:t>
            </a: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spw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='0', </a:t>
            </a: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fluxdensity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=[i0,0,0,0], </a:t>
            </a: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spix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=[alpha,0], </a:t>
            </a: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reffreq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='4536.0MHz', </a:t>
            </a: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polindex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=[c0,0], </a:t>
            </a: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polangle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=[d0,0], </a:t>
            </a: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scalebychan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=True, </a:t>
            </a: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usescratch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=False)</a:t>
            </a:r>
          </a:p>
        </p:txBody>
      </p:sp>
    </p:spTree>
    <p:extLst>
      <p:ext uri="{BB962C8B-B14F-4D97-AF65-F5344CB8AC3E}">
        <p14:creationId xmlns:p14="http://schemas.microsoft.com/office/powerpoint/2010/main" val="62681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the Calibration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# In </a:t>
            </a:r>
            <a:r>
              <a:rPr lang="en-US" i="1" dirty="0" smtClean="0"/>
              <a:t>CASA</a:t>
            </a:r>
            <a:endParaRPr lang="zh-CN" altLang="en-US" i="1" dirty="0"/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zh-CN" altLang="en-US" dirty="0" smtClean="0"/>
              <a:t>    </a:t>
            </a:r>
            <a:r>
              <a:rPr lang="en-US" dirty="0" err="1" smtClean="0"/>
              <a:t>applycal</a:t>
            </a:r>
            <a:endParaRPr lang="zh-CN" altLang="en-US" dirty="0" smtClean="0"/>
          </a:p>
          <a:p>
            <a:pPr marL="0" indent="0">
              <a:buNone/>
            </a:pPr>
            <a:endParaRPr lang="zh-CN" altLang="en-US" dirty="0"/>
          </a:p>
          <a:p>
            <a:r>
              <a:rPr lang="en-US" i="1" dirty="0"/>
              <a:t># In CASA</a:t>
            </a:r>
            <a:r>
              <a:rPr lang="en-US" dirty="0"/>
              <a:t> split(</a:t>
            </a:r>
            <a:r>
              <a:rPr lang="en-US" dirty="0" err="1"/>
              <a:t>vis</a:t>
            </a:r>
            <a:r>
              <a:rPr lang="en-US" dirty="0"/>
              <a:t>='3c391_ctm_mosaic_10s_spw0.ms',outputvis='3c391_ctm_mosaic_spw0.ms', </a:t>
            </a:r>
            <a:r>
              <a:rPr lang="en-US" dirty="0" err="1"/>
              <a:t>datacolumn</a:t>
            </a:r>
            <a:r>
              <a:rPr lang="en-US" dirty="0"/>
              <a:t>='</a:t>
            </a:r>
            <a:r>
              <a:rPr lang="en-US" dirty="0" err="1"/>
              <a:t>corrected',field</a:t>
            </a:r>
            <a:r>
              <a:rPr lang="en-US" dirty="0"/>
              <a:t>='2~8')</a:t>
            </a:r>
          </a:p>
        </p:txBody>
      </p:sp>
    </p:spTree>
    <p:extLst>
      <p:ext uri="{BB962C8B-B14F-4D97-AF65-F5344CB8AC3E}">
        <p14:creationId xmlns:p14="http://schemas.microsoft.com/office/powerpoint/2010/main" val="9365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1795</TotalTime>
  <Words>768</Words>
  <Application>Microsoft Macintosh PowerPoint</Application>
  <PresentationFormat>Widescreen</PresentationFormat>
  <Paragraphs>104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Cambria Math</vt:lpstr>
      <vt:lpstr>Century Gothic</vt:lpstr>
      <vt:lpstr>Mangal</vt:lpstr>
      <vt:lpstr>STIXMathJax_Main</vt:lpstr>
      <vt:lpstr>STIXMathJax_Main-italic</vt:lpstr>
      <vt:lpstr>Wingdings 3</vt:lpstr>
      <vt:lpstr>幼圆</vt:lpstr>
      <vt:lpstr>Arial</vt:lpstr>
      <vt:lpstr>Wisp</vt:lpstr>
      <vt:lpstr>   A example for VLA data reduction in CASA</vt:lpstr>
      <vt:lpstr>Observational logs</vt:lpstr>
      <vt:lpstr>PowerPoint Presentation</vt:lpstr>
      <vt:lpstr>Download and view the data </vt:lpstr>
      <vt:lpstr>Calibrator </vt:lpstr>
      <vt:lpstr>Flagdata</vt:lpstr>
      <vt:lpstr>Calibration</vt:lpstr>
      <vt:lpstr>Polarization</vt:lpstr>
      <vt:lpstr>Applying the Calibration </vt:lpstr>
      <vt:lpstr>Initial Imaging </vt:lpstr>
      <vt:lpstr>Clean</vt:lpstr>
      <vt:lpstr>Advanced Topic Multi-scale Polarization Clean </vt:lpstr>
      <vt:lpstr>Image Analysis and Manipulation </vt:lpstr>
      <vt:lpstr>Constructing Polarization Intensity and Angle Images  </vt:lpstr>
      <vt:lpstr>Stokes parameters: I, Q, U, and V. </vt:lpstr>
      <vt:lpstr>how the polarized emission relates to the total intensity, and how the magnetic field is structured</vt:lpstr>
      <vt:lpstr>  </vt:lpstr>
      <vt:lpstr>PowerPoint Presentation</vt:lpstr>
      <vt:lpstr>Spectral Index Imaging </vt:lpstr>
      <vt:lpstr>Self-Calibration </vt:lpstr>
      <vt:lpstr>Next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VLA data reduction  in CASA </dc:title>
  <dc:creator>brett brettlv</dc:creator>
  <cp:lastModifiedBy>brett brettlv</cp:lastModifiedBy>
  <cp:revision>36</cp:revision>
  <dcterms:created xsi:type="dcterms:W3CDTF">2017-11-22T03:14:26Z</dcterms:created>
  <dcterms:modified xsi:type="dcterms:W3CDTF">2017-11-23T09:45:38Z</dcterms:modified>
</cp:coreProperties>
</file>